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345" r:id="rId2"/>
    <p:sldId id="302" r:id="rId3"/>
    <p:sldId id="344" r:id="rId4"/>
    <p:sldId id="346" r:id="rId5"/>
    <p:sldId id="343" r:id="rId6"/>
    <p:sldId id="310" r:id="rId7"/>
    <p:sldId id="305" r:id="rId8"/>
    <p:sldId id="306" r:id="rId9"/>
    <p:sldId id="304" r:id="rId10"/>
    <p:sldId id="33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66"/>
    <a:srgbClr val="8CA3D0"/>
    <a:srgbClr val="6699FF"/>
    <a:srgbClr val="B4A964"/>
    <a:srgbClr val="F35439"/>
    <a:srgbClr val="EEB500"/>
    <a:srgbClr val="AB2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68"/>
    </p:cViewPr>
  </p:sorter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E202F-53BA-4B6A-9797-C806D91950B2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76142-EA3A-49D6-8494-EC9353F72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76142-EA3A-49D6-8494-EC9353F72F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6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2BA1C65-0E2E-4046-B433-402CC178EF82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41" y="6492240"/>
            <a:ext cx="457200" cy="2968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F5597A6-CFC0-451C-83DB-BF36654F0A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60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0A52-4182-4E10-A846-5A062690E8D8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1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6F6A-D05D-431D-8E35-24E53DCE4C3F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D0F3-1FBF-4A2C-87AE-CC41D8534495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0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3A48-06DA-4E7E-A99E-49415A42F806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43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54EA-8D81-4F08-9502-CDE7F2BB8D74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EFE4-CCD5-4F36-9D2C-B91C5EA938DD}" type="datetime1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4639-C2E9-4AB9-82DC-95B4009B7E62}" type="datetime1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CA9D-D9C2-45F2-830C-9BBD7A79BF24}" type="datetime1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7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D74C-52E5-4527-947B-5BAAF61381F9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7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E516-29E9-42A4-80C2-1461B3FD4E77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3B14E81-17DD-4930-85CD-248DA1EACE06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5597A6-CFC0-451C-83DB-BF36654F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4" y="3213980"/>
            <a:ext cx="11104038" cy="1404857"/>
          </a:xfrm>
        </p:spPr>
        <p:txBody>
          <a:bodyPr>
            <a:noAutofit/>
          </a:bodyPr>
          <a:lstStyle/>
          <a:p>
            <a:pPr algn="ctr"/>
            <a:r>
              <a:rPr lang="ru-RU" sz="2400" b="1" i="1" spc="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Исполнение компетенции по </a:t>
            </a:r>
            <a:r>
              <a:rPr lang="ru-RU" sz="2400" b="1" i="1" spc="0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размещению обязательных сведений </a:t>
            </a:r>
            <a:br>
              <a:rPr lang="ru-RU" sz="2400" b="1" i="1" spc="0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spc="0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об образовательной организации в ИТС «</a:t>
            </a:r>
            <a:r>
              <a:rPr lang="ru-RU" sz="2400" b="1" i="1" spc="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Интернет» в соответствии </a:t>
            </a:r>
            <a:r>
              <a:rPr lang="ru-RU" sz="2400" b="1" i="1" spc="0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i="1" spc="0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spc="0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b="1" i="1" spc="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нормами </a:t>
            </a:r>
            <a:r>
              <a:rPr lang="ru-RU" sz="2400" b="1" i="1" spc="0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законодательства об образовании</a:t>
            </a:r>
            <a:endParaRPr lang="ru-RU" sz="2400" b="1" i="1" spc="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5671" y="246594"/>
            <a:ext cx="7994209" cy="332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i="1" spc="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Министерство просвещения Кабардино-Балкарской Республики</a:t>
            </a:r>
            <a:endParaRPr lang="ru-RU" sz="2000" i="1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A5EB7B3-E6CE-DA39-6090-588AAE0FE8EF}"/>
              </a:ext>
            </a:extLst>
          </p:cNvPr>
          <p:cNvCxnSpPr>
            <a:cxnSpLocks/>
          </p:cNvCxnSpPr>
          <p:nvPr/>
        </p:nvCxnSpPr>
        <p:spPr>
          <a:xfrm>
            <a:off x="2023850" y="587970"/>
            <a:ext cx="7968211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729F24-B226-0329-21F1-E17EDA9582F2}"/>
              </a:ext>
            </a:extLst>
          </p:cNvPr>
          <p:cNvSpPr txBox="1"/>
          <p:nvPr/>
        </p:nvSpPr>
        <p:spPr>
          <a:xfrm>
            <a:off x="1928388" y="766091"/>
            <a:ext cx="8211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Отдел федерального государственного контроля (надзора) </a:t>
            </a:r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сфере образования Минпросвещения КБР</a:t>
            </a:r>
            <a:endParaRPr lang="ru-RU" dirty="0">
              <a:solidFill>
                <a:srgbClr val="EEB500"/>
              </a:solidFill>
              <a:latin typeface="+mj-lt"/>
            </a:endParaRPr>
          </a:p>
        </p:txBody>
      </p:sp>
      <p:pic>
        <p:nvPicPr>
          <p:cNvPr id="7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729F24-B226-0329-21F1-E17EDA9582F2}"/>
              </a:ext>
            </a:extLst>
          </p:cNvPr>
          <p:cNvSpPr txBox="1"/>
          <p:nvPr/>
        </p:nvSpPr>
        <p:spPr>
          <a:xfrm>
            <a:off x="1312752" y="5364159"/>
            <a:ext cx="9768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Узденов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Расул </a:t>
            </a:r>
            <a:r>
              <a:rPr lang="ru-RU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Ахматович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главный специалист-эксперт отдела ФГК (н) </a:t>
            </a:r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сфере образования Минпросвещения КБР </a:t>
            </a:r>
          </a:p>
          <a:p>
            <a:endParaRPr lang="ru-RU" sz="2400" dirty="0">
              <a:solidFill>
                <a:srgbClr val="EEB5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729F24-B226-0329-21F1-E17EDA9582F2}"/>
              </a:ext>
            </a:extLst>
          </p:cNvPr>
          <p:cNvSpPr txBox="1"/>
          <p:nvPr/>
        </p:nvSpPr>
        <p:spPr>
          <a:xfrm>
            <a:off x="3236085" y="2175831"/>
            <a:ext cx="5848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 cmpd="sng">
                  <a:noFill/>
                  <a:prstDash val="solid"/>
                </a:ln>
                <a:solidFill>
                  <a:srgbClr val="EEB500"/>
                </a:solidFill>
                <a:latin typeface="+mj-lt"/>
                <a:cs typeface="Calibri" panose="020F0502020204030204" pitchFamily="34" charset="0"/>
              </a:rPr>
              <a:t>РЕГИОНАЛЬНОЕ  </a:t>
            </a:r>
            <a:r>
              <a:rPr lang="ru-RU" sz="2400" b="1" dirty="0">
                <a:ln w="12700" cmpd="sng">
                  <a:noFill/>
                  <a:prstDash val="solid"/>
                </a:ln>
                <a:solidFill>
                  <a:srgbClr val="EEB500"/>
                </a:solidFill>
                <a:latin typeface="+mj-lt"/>
                <a:cs typeface="Calibri" panose="020F0502020204030204" pitchFamily="34" charset="0"/>
              </a:rPr>
              <a:t>СОВЕЩАНИЕ</a:t>
            </a:r>
            <a:endParaRPr lang="ru-RU" sz="2400" dirty="0">
              <a:solidFill>
                <a:srgbClr val="EEB5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5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50" y="162963"/>
            <a:ext cx="1511929" cy="119285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E310E4C-A4ED-6538-65DE-289857C8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591" y="260350"/>
            <a:ext cx="840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ПЕРЕДАННЫЕ ПОЛНОМОЧИЯ РОССИЙСКОЙ ФЕДЕРАЦИИ В СФЕРЕ ОБРАЗОВАНИЯ</a:t>
            </a:r>
          </a:p>
          <a:p>
            <a:pPr algn="ctr"/>
            <a:endParaRPr lang="ru-RU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966" y="1256230"/>
            <a:ext cx="7554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Отдел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федерального государственного контроля (надзора) в сфере образования Минпросвещения КБР обеспечивает организационно-методическое и технологическое сопровождение образовательных организаций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Кабардино-Балкарской Республики при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подготовке и проведении аккредитационного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мониторинга</a:t>
            </a:r>
          </a:p>
          <a:p>
            <a:pPr algn="ctr"/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https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://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кбрнадзор.рф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3698" y="4128877"/>
            <a:ext cx="75234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ТЕХНОЛОГИЧЕСКОЕ СОПРОВОЖДЕНИЕ ОБРАЗОВАТНЛЬНЫХ ОРГАНИЗАЦИЙ В АККРЕДИТАЦИОННОМ МОНИТОРИНГЕ:</a:t>
            </a:r>
          </a:p>
          <a:p>
            <a:pPr algn="ctr"/>
            <a:endParaRPr lang="ru-RU" sz="160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Узденов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Расул </a:t>
            </a:r>
            <a:r>
              <a:rPr lang="ru-RU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Ахматович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главный специалист-эксперт отдела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ФГК (н)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сфере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образования Минпросвещения 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КБР </a:t>
            </a:r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Контактный телефон: (</a:t>
            </a:r>
            <a:r>
              <a:rPr lang="ru-RU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8662) 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42-24-93</a:t>
            </a:r>
          </a:p>
          <a:p>
            <a:pPr algn="ctr"/>
            <a:endParaRPr lang="ru-RU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E-mail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accred_nadzor@mail.ru</a:t>
            </a:r>
            <a:r>
              <a:rPr lang="ru-RU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C:\Users\Анжелика\Pictures\Скриншот 01-10-2023 152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81" y="4544990"/>
            <a:ext cx="1095470" cy="113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2006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2366FA-E9F3-325F-8801-B1BC2E7604A0}"/>
              </a:ext>
            </a:extLst>
          </p:cNvPr>
          <p:cNvSpPr txBox="1"/>
          <p:nvPr/>
        </p:nvSpPr>
        <p:spPr>
          <a:xfrm>
            <a:off x="759983" y="410813"/>
            <a:ext cx="99321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НОРМАТИВНО-ПРАВОВЫЕ ОСНОВЫ ВЕДЕНИЯ ОФИЦИАЛЬНОГО САЙТА ОБРАЗОВАТЕЛЬНОЙ ОРГАНИЗАЦИИ В ИНФОРМАЦИОННО-ТЕЛЕКОММУНИКАЦИОННОЙ СЕТИ «ИНТЕРНЕТ»</a:t>
            </a:r>
            <a:endParaRPr lang="ru-RU" sz="22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D2418F-5840-78F3-FB23-C5A6594AF945}"/>
              </a:ext>
            </a:extLst>
          </p:cNvPr>
          <p:cNvSpPr txBox="1"/>
          <p:nvPr/>
        </p:nvSpPr>
        <p:spPr>
          <a:xfrm>
            <a:off x="759983" y="2402528"/>
            <a:ext cx="110923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b="1" i="1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- ч. 2 ст. 29 Федерального закона от 29 декабря 2012 г. № 273-ФЗ «Об образовании в Российской Федерации</a:t>
            </a:r>
            <a:r>
              <a:rPr lang="ru-RU" b="1" i="1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pPr algn="just"/>
            <a:endParaRPr lang="ru-RU" b="1" i="1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i="1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- Правила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утв. постановлением Правительства Российской Федерации от 20.10.2021 г. № 1802</a:t>
            </a:r>
            <a:r>
              <a:rPr lang="ru-RU" b="1" i="1" dirty="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ru-RU" b="1" i="1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i="1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- 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утв. приказом Федеральной службы по надзору в сфере образования и науки от 14 августа 2020 г. № 831.</a:t>
            </a:r>
          </a:p>
          <a:p>
            <a:pPr algn="just"/>
            <a:endParaRPr lang="ru-RU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99BFDB4-43AE-37CF-1E46-C1D8F316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15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4169185-C32D-4DBF-6AFD-FC1B4746A011}"/>
              </a:ext>
            </a:extLst>
          </p:cNvPr>
          <p:cNvSpPr txBox="1">
            <a:spLocks/>
          </p:cNvSpPr>
          <p:nvPr/>
        </p:nvSpPr>
        <p:spPr>
          <a:xfrm>
            <a:off x="1063250" y="699918"/>
            <a:ext cx="8676370" cy="679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i="1" spc="0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ОФИЦИАЛЬНОГО САЙТА ОБРАЗОВАТЕЛЬНОЙ ОРГАНИЗАЦИИ В  ИНФОРМАЦИОННО - ТЕЛЕКОММУНИКАЦИОННОЙ СЕТИ «ИНТЕРНЕТ»</a:t>
            </a:r>
            <a:endParaRPr lang="ru-RU" sz="2200" b="1" i="1" spc="0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B66BF73-BBA1-1B7A-6CF9-48A68F14D836}"/>
              </a:ext>
            </a:extLst>
          </p:cNvPr>
          <p:cNvSpPr txBox="1">
            <a:spLocks/>
          </p:cNvSpPr>
          <p:nvPr/>
        </p:nvSpPr>
        <p:spPr>
          <a:xfrm>
            <a:off x="964733" y="2810313"/>
            <a:ext cx="10638263" cy="238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-    Структура официального сайта образовательной организации в ИТС «Интернет» и содержание размещаемой информации определяется локальным нормативным актом учреждения с учетом  норм законодательства об образовании и специальных  обязательных требований.</a:t>
            </a:r>
          </a:p>
          <a:p>
            <a:pPr algn="just"/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- Формат представления информации на официальном сайте образовательной организации в ИТС «Интернет» определен соответствующими </a:t>
            </a:r>
            <a:r>
              <a:rPr lang="ru-RU" sz="2000" b="1" i="1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федеральными правилами </a:t>
            </a:r>
            <a:r>
              <a:rPr lang="ru-RU" sz="2000" b="1" i="1" dirty="0">
                <a:ln w="12700" cmpd="sng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размещения и обновления информации об образовательной организации.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BD02D92-9FB7-9433-833D-6273944A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035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4169185-C32D-4DBF-6AFD-FC1B4746A011}"/>
              </a:ext>
            </a:extLst>
          </p:cNvPr>
          <p:cNvSpPr txBox="1">
            <a:spLocks/>
          </p:cNvSpPr>
          <p:nvPr/>
        </p:nvSpPr>
        <p:spPr>
          <a:xfrm>
            <a:off x="1063250" y="443620"/>
            <a:ext cx="9674160" cy="1276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spc="0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ЧЕК-ЛИСТ «</a:t>
            </a:r>
            <a:r>
              <a:rPr lang="ru-RU" sz="2000" dirty="0" smtClean="0">
                <a:solidFill>
                  <a:srgbClr val="FFC000"/>
                </a:solidFill>
              </a:rPr>
              <a:t>Соответствие </a:t>
            </a:r>
            <a:r>
              <a:rPr lang="ru-RU" sz="2000" dirty="0">
                <a:solidFill>
                  <a:srgbClr val="FFC000"/>
                </a:solidFill>
              </a:rPr>
              <a:t>структуры и содержания раздела </a:t>
            </a:r>
            <a:r>
              <a:rPr lang="ru-RU" sz="2000" b="1" dirty="0">
                <a:solidFill>
                  <a:srgbClr val="FFC000"/>
                </a:solidFill>
              </a:rPr>
              <a:t>«</a:t>
            </a:r>
            <a:r>
              <a:rPr lang="ru-RU" sz="2000" dirty="0">
                <a:solidFill>
                  <a:srgbClr val="FFC000"/>
                </a:solidFill>
              </a:rPr>
              <a:t>Сведения об образовательной организации»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на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официальном сайте образовательной организации в информационно-телекоммуникационной сети «Интернет» требованиям законодательства в сфере </a:t>
            </a:r>
            <a:r>
              <a:rPr lang="ru-RU" sz="2000" dirty="0" smtClean="0">
                <a:solidFill>
                  <a:srgbClr val="FFC000"/>
                </a:solidFill>
              </a:rPr>
              <a:t>образования»</a:t>
            </a:r>
            <a:endParaRPr lang="ru-RU" sz="2000" b="1" i="1" spc="0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B66BF73-BBA1-1B7A-6CF9-48A68F14D836}"/>
              </a:ext>
            </a:extLst>
          </p:cNvPr>
          <p:cNvSpPr txBox="1">
            <a:spLocks/>
          </p:cNvSpPr>
          <p:nvPr/>
        </p:nvSpPr>
        <p:spPr>
          <a:xfrm>
            <a:off x="964733" y="2810313"/>
            <a:ext cx="10638263" cy="238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b="1" i="1" dirty="0">
              <a:ln w="12700" cmpd="sng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BD02D92-9FB7-9433-833D-6273944A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криншот 02-10-2023 104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1" y="1919335"/>
            <a:ext cx="10815345" cy="46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87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2366FA-E9F3-325F-8801-B1BC2E7604A0}"/>
              </a:ext>
            </a:extLst>
          </p:cNvPr>
          <p:cNvSpPr txBox="1"/>
          <p:nvPr/>
        </p:nvSpPr>
        <p:spPr>
          <a:xfrm>
            <a:off x="1365998" y="410813"/>
            <a:ext cx="8398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ФОРМАТ ПРЕДСТАВЛЕНИЯ ИНФОРМАЦИИ НА ОФИЦИАЛЬНОМ САЙТЕ В СЕТИ «ИНТЕРНЕТ»</a:t>
            </a:r>
            <a:endParaRPr lang="ru-RU" sz="22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D2418F-5840-78F3-FB23-C5A6594AF945}"/>
              </a:ext>
            </a:extLst>
          </p:cNvPr>
          <p:cNvSpPr txBox="1"/>
          <p:nvPr/>
        </p:nvSpPr>
        <p:spPr>
          <a:xfrm>
            <a:off x="759984" y="1614877"/>
            <a:ext cx="110923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Документы, самостоятельно разрабатываемые и утверждаемые образовательной организацией, размещаются 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виде электронных документов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, подписанных простой электронной подписью </a:t>
            </a:r>
            <a:b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Федеральным законом от 6 апреля 2011 г. № 63-ФЗ «Об электронной подписи» 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(норма применяется в отношении документов, самостоятельно разработанных учреждением и утвержденных с 1 января 2021 года)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b="1" i="1" spc="10" dirty="0">
              <a:ln w="12700" cmpd="sng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При размещении информации на Сайте 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виде файлов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к ним устанавливаются следующие требования: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 - обеспечение возможности поиска и копирования фрагментов текста средствами веб-обозревателя («гипертекстовый формат»);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 - обеспечение возможности их сохранения на технических средствах пользователей и допускающем после сохранения возможность поиска и копирования произвольного фрагмента текста средствами соответствующей программы для просмотра («документ в электронной форме»).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 Документы, самостоятельно разрабатываемые и утверждаемые образовательной организацией, могут дополнительно размещаться в графическом формате 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виде графических образов их оригиналов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(«графический формат»).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99BFDB4-43AE-37CF-1E46-C1D8F316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290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2366FA-E9F3-325F-8801-B1BC2E7604A0}"/>
              </a:ext>
            </a:extLst>
          </p:cNvPr>
          <p:cNvSpPr txBox="1"/>
          <p:nvPr/>
        </p:nvSpPr>
        <p:spPr>
          <a:xfrm>
            <a:off x="1008884" y="506729"/>
            <a:ext cx="8398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ФОРМАТ ПРЕДСТАВЛЕНИЯ ИНФОРМАЦИИ НА ОФИЦИАЛЬНОМ САЙТЕ В СЕТИ «ИНТЕРНЕТ»</a:t>
            </a:r>
            <a:endParaRPr lang="ru-RU" sz="22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D2418F-5840-78F3-FB23-C5A6594AF945}"/>
              </a:ext>
            </a:extLst>
          </p:cNvPr>
          <p:cNvSpPr txBox="1"/>
          <p:nvPr/>
        </p:nvSpPr>
        <p:spPr>
          <a:xfrm>
            <a:off x="929898" y="2356972"/>
            <a:ext cx="107868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2000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Форматы размещенной на Сайте информации должны:</a:t>
            </a:r>
          </a:p>
          <a:p>
            <a:pPr algn="just"/>
            <a:endParaRPr lang="ru-RU" sz="2000" b="1" i="1" spc="10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а) обеспечивать свободный доступ пользователей к информации, размещенной на Сайте, на основе общедоступного программного обеспечения. </a:t>
            </a:r>
          </a:p>
          <a:p>
            <a:pPr algn="just"/>
            <a:r>
              <a:rPr lang="ru-RU" sz="20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Пользование информацией, размещенной на Сайте, </a:t>
            </a:r>
            <a:r>
              <a:rPr lang="ru-RU" sz="2000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должно предполагать</a:t>
            </a:r>
            <a:r>
              <a:rPr lang="ru-RU" sz="20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использование определенных веб-обозревателей или установку на технические средства пользователей программного обеспечения, специально созданного для доступа к информации, размещенной на Сайте</a:t>
            </a:r>
          </a:p>
          <a:p>
            <a:pPr algn="just"/>
            <a:r>
              <a:rPr lang="ru-RU" sz="20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 algn="just"/>
            <a:r>
              <a:rPr lang="ru-RU" sz="20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б) обеспечивать пользователю возможность навигации, поиска и использования текстовой информации, размещенной на Сайте, при выключенной функции отображения графических элементов страниц в веб-обозревателе.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62E87FD-FAE2-9B99-F737-B1EAF33D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44" y="156363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057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2366FA-E9F3-325F-8801-B1BC2E7604A0}"/>
              </a:ext>
            </a:extLst>
          </p:cNvPr>
          <p:cNvSpPr txBox="1"/>
          <p:nvPr/>
        </p:nvSpPr>
        <p:spPr>
          <a:xfrm>
            <a:off x="873390" y="172317"/>
            <a:ext cx="8398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ФОРМАТ ПРЕДСТАВЛЕНИЯ ИНФОРМАЦИИ НА ОФИЦИАЛЬНОМ САЙТЕ В СЕТИ «ИНТЕРНЕТ»</a:t>
            </a:r>
            <a:endParaRPr lang="ru-RU" sz="22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B85FFD-DD8A-631F-5F08-18B7D444AF54}"/>
              </a:ext>
            </a:extLst>
          </p:cNvPr>
          <p:cNvSpPr txBox="1"/>
          <p:nvPr/>
        </p:nvSpPr>
        <p:spPr>
          <a:xfrm>
            <a:off x="873390" y="1318161"/>
            <a:ext cx="1087432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Все файлы, ссылки на которые размещены на страницах соответствующего раздела, должны удовлетворять следующим условиям: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а) максимальный размер размещаемого файла не должен превышать 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Мб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. Если размер файла превышает максимальное значение, то он должен быть разделен на несколько частей (файлов), размер которых не должен превышать максимальное значение размера файла;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б) сканирование документа (если производилось сканирование бумажного документа) должно быть выполнено с разрешением не менее 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b="1" i="1" spc="10" dirty="0" err="1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dpi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в) отсканированный </a:t>
            </a:r>
            <a:r>
              <a:rPr lang="ru-RU" b="1" i="1" spc="1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текст </a:t>
            </a:r>
            <a:r>
              <a:rPr lang="ru-RU" b="1" i="1" spc="10" smtClean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электронной копии документа должен быть читаемым;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г) электронные документы, подписанные электронной подписью, должны соответствовать условиям 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статьи 6 Федерального закона от 6 апреля 2011 г. № 63-ФЗ «Об электронной подписи»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для их признания равнозначными документам на бумажном носителе, подписанным собственноручной подписью.</a:t>
            </a:r>
          </a:p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en-US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Страницы сайта должны содержать специальную </a:t>
            </a:r>
            <a:r>
              <a:rPr lang="en-US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ru-RU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-разметку (от англ. Hyper Text Markup Language — «язык гипертекстовой разметки») — стандартизированный язык разметки документов для просмотра веб-страниц в браузере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, позволяющую однозначно идентифицировать информацию, подлежащую обязательному размещению.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0B05B03-B5DF-A67E-B603-7C8E641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722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B2027F-98A0-2BF0-C43C-5A0F37DEFD17}"/>
              </a:ext>
            </a:extLst>
          </p:cNvPr>
          <p:cNvSpPr txBox="1"/>
          <p:nvPr/>
        </p:nvSpPr>
        <p:spPr>
          <a:xfrm>
            <a:off x="829130" y="1914101"/>
            <a:ext cx="10942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          Образовательной организацией в обязательном порядке должно быть обеспечено обновление сведений (информации, документов), размещаемых на официальном сайте, не позднее 10 рабочих дней со дня их создания, получения или внесения в них соответствующих изменений.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8CB368-A068-0A36-0025-FA909900CE6A}"/>
              </a:ext>
            </a:extLst>
          </p:cNvPr>
          <p:cNvSpPr txBox="1"/>
          <p:nvPr/>
        </p:nvSpPr>
        <p:spPr>
          <a:xfrm>
            <a:off x="2246386" y="445345"/>
            <a:ext cx="7567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ОБЕСПЕЧЕНИЕ АКТУАЛЬНОСТИ ИНФОРМАЦИИ, РАЗМЕЩАЕМОЙ НА ОФИЦИАЛЬНОМ САЙТЕ</a:t>
            </a:r>
            <a:endParaRPr lang="ru-RU" sz="24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80E31AF-CD42-59D7-B990-71ECCE53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54" y="3475190"/>
            <a:ext cx="5327683" cy="27517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755A22A-DABF-1AF7-18F7-EF62A942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7006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672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A9520D-BD74-BDFE-AB16-4BC72D04BA3C}"/>
              </a:ext>
            </a:extLst>
          </p:cNvPr>
          <p:cNvSpPr txBox="1"/>
          <p:nvPr/>
        </p:nvSpPr>
        <p:spPr>
          <a:xfrm>
            <a:off x="2236762" y="544005"/>
            <a:ext cx="61194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ОБЕСПЕЧЕНИЕ ЗАЩИЩЕННОГО СОЕДИНЕНИЯ</a:t>
            </a:r>
            <a:endParaRPr lang="ru-RU" sz="2200" b="1" i="1" dirty="0">
              <a:ln w="12700" cmpd="sng">
                <a:noFill/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8C1236-C3EC-38B3-5970-975D02E2DE67}"/>
              </a:ext>
            </a:extLst>
          </p:cNvPr>
          <p:cNvSpPr txBox="1"/>
          <p:nvPr/>
        </p:nvSpPr>
        <p:spPr>
          <a:xfrm>
            <a:off x="981777" y="1865998"/>
            <a:ext cx="106523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Наличие технических мер по обеспечению защиты информации, размещенной на официальном сайте в сети «Интернет», отображаемых на интерфейсе сайта соответствующей индикацией, не требующих наличия административных прав доступа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AFCDD2-6E35-7B85-2088-F8E9CE3A1EAA}"/>
              </a:ext>
            </a:extLst>
          </p:cNvPr>
          <p:cNvSpPr txBox="1"/>
          <p:nvPr/>
        </p:nvSpPr>
        <p:spPr>
          <a:xfrm>
            <a:off x="6699183" y="3675182"/>
            <a:ext cx="494004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spc="10" dirty="0">
                <a:ln w="12700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b="1" i="1" spc="10" dirty="0">
                <a:ln w="12700" cmpd="sng">
                  <a:noFill/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Socket Layer или SSL </a:t>
            </a:r>
            <a:r>
              <a:rPr lang="ru-RU" sz="2000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b="1" i="1" spc="10" dirty="0">
                <a:ln w="12700" cmpd="sng">
                  <a:noFill/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это технология, которая обеспечивает безопасное соединение по протоколу HTTPS с использованием шифрования данных. SSL создает частный аутентифицированный канал, который обеспечивает надёжную транспортировку запросов и сообщений от браузера к серверу.</a:t>
            </a:r>
            <a:endParaRPr lang="ru-RU" sz="2000" b="1" i="1" spc="10" dirty="0">
              <a:ln w="12700" cmpd="sng">
                <a:noFill/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1F04101-919C-9AD6-3697-39E62997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3" y="3785076"/>
            <a:ext cx="4814070" cy="224881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555E767-8A7B-54BA-FC5E-986EC48F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F5597A6-CFC0-451C-83DB-BF36654F0A7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" name="Picture 4" descr="https://avatars.mds.yandex.net/i?id=ba3944a11fc3b37e4b5ab4504c8d81af_l-587367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105" y="194103"/>
            <a:ext cx="1004934" cy="102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104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4773</TotalTime>
  <Words>777</Words>
  <Application>Microsoft Office PowerPoint</Application>
  <PresentationFormat>Широкоэкранный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Schoolbook</vt:lpstr>
      <vt:lpstr>Wingdings 2</vt:lpstr>
      <vt:lpstr>View</vt:lpstr>
      <vt:lpstr>Исполнение компетенции по размещению обязательных сведений  об образовательной организации в ИТС «Интернет» в соответствии  с нормами законодательства об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проведения контроля за устранением несоответствия качества подготовки обучающихся МКОУ «СОШ» с.Псыншоко Зольского муниципального района КБР</dc:title>
  <dc:creator>Узденов Расул</dc:creator>
  <cp:lastModifiedBy>Пользователь Windows</cp:lastModifiedBy>
  <cp:revision>257</cp:revision>
  <dcterms:created xsi:type="dcterms:W3CDTF">2019-04-13T12:39:44Z</dcterms:created>
  <dcterms:modified xsi:type="dcterms:W3CDTF">2023-10-02T07:51:17Z</dcterms:modified>
</cp:coreProperties>
</file>