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4734" r:id="rId1"/>
  </p:sldMasterIdLst>
  <p:notesMasterIdLst>
    <p:notesMasterId r:id="rId14"/>
  </p:notesMasterIdLst>
  <p:handoutMasterIdLst>
    <p:handoutMasterId r:id="rId15"/>
  </p:handoutMasterIdLst>
  <p:sldIdLst>
    <p:sldId id="504" r:id="rId2"/>
    <p:sldId id="696" r:id="rId3"/>
    <p:sldId id="705" r:id="rId4"/>
    <p:sldId id="704" r:id="rId5"/>
    <p:sldId id="697" r:id="rId6"/>
    <p:sldId id="698" r:id="rId7"/>
    <p:sldId id="699" r:id="rId8"/>
    <p:sldId id="700" r:id="rId9"/>
    <p:sldId id="702" r:id="rId10"/>
    <p:sldId id="701" r:id="rId11"/>
    <p:sldId id="691" r:id="rId12"/>
    <p:sldId id="655" r:id="rId13"/>
  </p:sldIdLst>
  <p:sldSz cx="9144000" cy="6858000" type="screen4x3"/>
  <p:notesSz cx="6815138" cy="9944100"/>
  <p:embeddedFontLst>
    <p:embeddedFont>
      <p:font typeface="Garamond" panose="02020404030301010803" pitchFamily="18" charset="0"/>
      <p:regular r:id="rId16"/>
      <p:bold r:id="rId17"/>
      <p: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AB"/>
    <a:srgbClr val="A6DBDF"/>
    <a:srgbClr val="6FCDE1"/>
    <a:srgbClr val="F26922"/>
    <a:srgbClr val="1F3C5E"/>
    <a:srgbClr val="E7E9D1"/>
    <a:srgbClr val="9B5B27"/>
    <a:srgbClr val="3A3171"/>
    <a:srgbClr val="4DB8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9" autoAdjust="0"/>
    <p:restoredTop sz="93428" autoAdjust="0"/>
  </p:normalViewPr>
  <p:slideViewPr>
    <p:cSldViewPr>
      <p:cViewPr varScale="1">
        <p:scale>
          <a:sx n="107" d="100"/>
          <a:sy n="107" d="100"/>
        </p:scale>
        <p:origin x="178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969" cy="497683"/>
          </a:xfrm>
          <a:prstGeom prst="rect">
            <a:avLst/>
          </a:prstGeom>
        </p:spPr>
        <p:txBody>
          <a:bodyPr vert="horz" lIns="91614" tIns="45807" rIns="91614" bIns="4580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9578" y="0"/>
            <a:ext cx="2953969" cy="497683"/>
          </a:xfrm>
          <a:prstGeom prst="rect">
            <a:avLst/>
          </a:prstGeom>
        </p:spPr>
        <p:txBody>
          <a:bodyPr vert="horz" lIns="91614" tIns="45807" rIns="91614" bIns="4580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6D25ED7-7851-41A4-B60D-0065D6611446}" type="datetimeFigureOut">
              <a:rPr lang="ru-RU"/>
              <a:pPr>
                <a:defRPr/>
              </a:pPr>
              <a:t>07.11.19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4828"/>
            <a:ext cx="2953969" cy="497683"/>
          </a:xfrm>
          <a:prstGeom prst="rect">
            <a:avLst/>
          </a:prstGeom>
        </p:spPr>
        <p:txBody>
          <a:bodyPr vert="horz" lIns="91614" tIns="45807" rIns="91614" bIns="4580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9578" y="9444828"/>
            <a:ext cx="2953969" cy="497683"/>
          </a:xfrm>
          <a:prstGeom prst="rect">
            <a:avLst/>
          </a:prstGeom>
        </p:spPr>
        <p:txBody>
          <a:bodyPr vert="horz" lIns="91614" tIns="45807" rIns="91614" bIns="4580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617B852-148A-411E-88B1-075E4CF782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411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969" cy="497683"/>
          </a:xfrm>
          <a:prstGeom prst="rect">
            <a:avLst/>
          </a:prstGeom>
        </p:spPr>
        <p:txBody>
          <a:bodyPr vert="horz" lIns="91614" tIns="45807" rIns="91614" bIns="4580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9578" y="0"/>
            <a:ext cx="2953969" cy="497683"/>
          </a:xfrm>
          <a:prstGeom prst="rect">
            <a:avLst/>
          </a:prstGeom>
        </p:spPr>
        <p:txBody>
          <a:bodyPr vert="horz" lIns="91614" tIns="45807" rIns="91614" bIns="4580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A5354A5-24D7-4006-878E-54B12BAE2F19}" type="datetimeFigureOut">
              <a:rPr lang="ru-RU"/>
              <a:pPr>
                <a:defRPr/>
              </a:pPr>
              <a:t>07.11.19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7046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14" tIns="45807" rIns="91614" bIns="45807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196" y="4724005"/>
            <a:ext cx="5452747" cy="4474368"/>
          </a:xfrm>
          <a:prstGeom prst="rect">
            <a:avLst/>
          </a:prstGeom>
        </p:spPr>
        <p:txBody>
          <a:bodyPr vert="horz" lIns="91614" tIns="45807" rIns="91614" bIns="45807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828"/>
            <a:ext cx="2953969" cy="497683"/>
          </a:xfrm>
          <a:prstGeom prst="rect">
            <a:avLst/>
          </a:prstGeom>
        </p:spPr>
        <p:txBody>
          <a:bodyPr vert="horz" lIns="91614" tIns="45807" rIns="91614" bIns="4580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9578" y="9444828"/>
            <a:ext cx="2953969" cy="497683"/>
          </a:xfrm>
          <a:prstGeom prst="rect">
            <a:avLst/>
          </a:prstGeom>
        </p:spPr>
        <p:txBody>
          <a:bodyPr vert="horz" lIns="91614" tIns="45807" rIns="91614" bIns="4580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AD2AAA9-051C-43EC-8714-19E7B43264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4531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22338" y="746125"/>
            <a:ext cx="4970462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F65BEB-456E-4DBD-86B3-5F2ADD611573}" type="slidenum">
              <a:rPr lang="ru-RU">
                <a:cs typeface="Arial" charset="0"/>
              </a:rPr>
              <a:pPr>
                <a:defRPr/>
              </a:pPr>
              <a:t>12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256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fld id="{4BB4EFA9-AD21-4776-82AB-68B54FEB8320}" type="datetimeFigureOut">
              <a:rPr lang="ru-RU" smtClean="0"/>
              <a:pPr>
                <a:defRPr/>
              </a:pPr>
              <a:t>07.11.19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>
              <a:defRPr/>
            </a:pPr>
            <a:fld id="{36D5881C-6F1A-4E93-BE87-955987194E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7161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56F014-58F9-4424-B07D-04E9A63B6720}" type="datetimeFigureOut">
              <a:rPr lang="ru-RU" smtClean="0"/>
              <a:pPr>
                <a:defRPr/>
              </a:pPr>
              <a:t>07.11.19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D39BF-4CE1-4ED8-A3A9-798EC43E6B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695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56F014-58F9-4424-B07D-04E9A63B6720}" type="datetimeFigureOut">
              <a:rPr lang="ru-RU" smtClean="0"/>
              <a:pPr>
                <a:defRPr/>
              </a:pPr>
              <a:t>07.11.19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D39BF-4CE1-4ED8-A3A9-798EC43E6B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5689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56F014-58F9-4424-B07D-04E9A63B6720}" type="datetimeFigureOut">
              <a:rPr lang="ru-RU" smtClean="0"/>
              <a:pPr>
                <a:defRPr/>
              </a:pPr>
              <a:t>07.11.19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D39BF-4CE1-4ED8-A3A9-798EC43E6B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8033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56F014-58F9-4424-B07D-04E9A63B6720}" type="datetimeFigureOut">
              <a:rPr lang="ru-RU" smtClean="0"/>
              <a:pPr>
                <a:defRPr/>
              </a:pPr>
              <a:t>07.11.19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D39BF-4CE1-4ED8-A3A9-798EC43E6B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830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56F014-58F9-4424-B07D-04E9A63B6720}" type="datetimeFigureOut">
              <a:rPr lang="ru-RU" smtClean="0"/>
              <a:pPr>
                <a:defRPr/>
              </a:pPr>
              <a:t>07.11.19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D39BF-4CE1-4ED8-A3A9-798EC43E6B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0814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56F014-58F9-4424-B07D-04E9A63B6720}" type="datetimeFigureOut">
              <a:rPr lang="ru-RU" smtClean="0"/>
              <a:pPr>
                <a:defRPr/>
              </a:pPr>
              <a:t>07.11.19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D39BF-4CE1-4ED8-A3A9-798EC43E6B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103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56F014-58F9-4424-B07D-04E9A63B6720}" type="datetimeFigureOut">
              <a:rPr lang="ru-RU" smtClean="0"/>
              <a:pPr>
                <a:defRPr/>
              </a:pPr>
              <a:t>07.11.19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D39BF-4CE1-4ED8-A3A9-798EC43E6B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58846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56F014-58F9-4424-B07D-04E9A63B6720}" type="datetimeFigureOut">
              <a:rPr lang="ru-RU" smtClean="0"/>
              <a:pPr>
                <a:defRPr/>
              </a:pPr>
              <a:t>07.11.19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D39BF-4CE1-4ED8-A3A9-798EC43E6B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911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56F014-58F9-4424-B07D-04E9A63B6720}" type="datetimeFigureOut">
              <a:rPr lang="ru-RU" smtClean="0"/>
              <a:pPr>
                <a:defRPr/>
              </a:pPr>
              <a:t>07.11.19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D39BF-4CE1-4ED8-A3A9-798EC43E6B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68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568775-0AE0-4D99-B7A0-1A3C01E4D273}" type="datetimeFigureOut">
              <a:rPr lang="ru-RU" smtClean="0"/>
              <a:pPr>
                <a:defRPr/>
              </a:pPr>
              <a:t>07.11.19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EA6DAA-7658-4557-9F02-B5C5B4C052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0954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56F014-58F9-4424-B07D-04E9A63B6720}" type="datetimeFigureOut">
              <a:rPr lang="ru-RU" smtClean="0"/>
              <a:pPr>
                <a:defRPr/>
              </a:pPr>
              <a:t>07.11.19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D39BF-4CE1-4ED8-A3A9-798EC43E6B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041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56F014-58F9-4424-B07D-04E9A63B6720}" type="datetimeFigureOut">
              <a:rPr lang="ru-RU" smtClean="0"/>
              <a:pPr>
                <a:defRPr/>
              </a:pPr>
              <a:t>07.11.19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D39BF-4CE1-4ED8-A3A9-798EC43E6B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2353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50947B-B30A-4ADE-B73A-03C17B1B795D}" type="datetimeFigureOut">
              <a:rPr lang="ru-RU" smtClean="0"/>
              <a:pPr>
                <a:defRPr/>
              </a:pPr>
              <a:t>07.11.19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352027-B6EF-4BAC-A85A-F103D1A4F1F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9828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A62D2C-71CD-4633-8D0F-31BBC3CEFF2F}" type="datetimeFigureOut">
              <a:rPr lang="ru-RU" smtClean="0"/>
              <a:pPr>
                <a:defRPr/>
              </a:pPr>
              <a:t>07.11.19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8C12CE-6BFB-4A48-90F0-7C1A8E876AD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850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56F014-58F9-4424-B07D-04E9A63B6720}" type="datetimeFigureOut">
              <a:rPr lang="ru-RU" smtClean="0"/>
              <a:pPr>
                <a:defRPr/>
              </a:pPr>
              <a:t>07.11.19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D39BF-4CE1-4ED8-A3A9-798EC43E6B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1907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56F014-58F9-4424-B07D-04E9A63B6720}" type="datetimeFigureOut">
              <a:rPr lang="ru-RU" smtClean="0"/>
              <a:pPr>
                <a:defRPr/>
              </a:pPr>
              <a:t>07.11.19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D39BF-4CE1-4ED8-A3A9-798EC43E6B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7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9256F014-58F9-4424-B07D-04E9A63B6720}" type="datetimeFigureOut">
              <a:rPr lang="ru-RU" smtClean="0"/>
              <a:pPr>
                <a:defRPr/>
              </a:pPr>
              <a:t>07.11.19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7E9D39BF-4CE1-4ED8-A3A9-798EC43E6B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695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35" r:id="rId1"/>
    <p:sldLayoutId id="2147484736" r:id="rId2"/>
    <p:sldLayoutId id="2147484737" r:id="rId3"/>
    <p:sldLayoutId id="2147484738" r:id="rId4"/>
    <p:sldLayoutId id="2147484739" r:id="rId5"/>
    <p:sldLayoutId id="2147484740" r:id="rId6"/>
    <p:sldLayoutId id="2147484741" r:id="rId7"/>
    <p:sldLayoutId id="2147484742" r:id="rId8"/>
    <p:sldLayoutId id="2147484743" r:id="rId9"/>
    <p:sldLayoutId id="2147484744" r:id="rId10"/>
    <p:sldLayoutId id="2147484745" r:id="rId11"/>
    <p:sldLayoutId id="2147484746" r:id="rId12"/>
    <p:sldLayoutId id="2147484747" r:id="rId13"/>
    <p:sldLayoutId id="2147484748" r:id="rId14"/>
    <p:sldLayoutId id="2147484749" r:id="rId15"/>
    <p:sldLayoutId id="2147484750" r:id="rId16"/>
    <p:sldLayoutId id="214748475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Line 6"/>
          <p:cNvSpPr>
            <a:spLocks noChangeShapeType="1"/>
          </p:cNvSpPr>
          <p:nvPr/>
        </p:nvSpPr>
        <p:spPr bwMode="auto">
          <a:xfrm flipH="1" flipV="1">
            <a:off x="5645944" y="5384006"/>
            <a:ext cx="115491" cy="186929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ru-RU" sz="135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331640" y="2110445"/>
            <a:ext cx="6315075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/>
              </a:rPr>
              <a:t>Типичные нарушения при организации ГИА в общеобразовательных организациях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220326" y="3845530"/>
            <a:ext cx="4397862" cy="756661"/>
          </a:xfrm>
          <a:prstGeom prst="rect">
            <a:avLst/>
          </a:prstGeom>
        </p:spPr>
        <p:txBody>
          <a:bodyPr vert="horz" lIns="68580" tIns="34290" rIns="68580" bIns="34290" rtlCol="0">
            <a:normAutofit fontScale="3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Жарикова Е.В., начальник Управления по надзору и контролю в сфере образования</a:t>
            </a:r>
            <a:endParaRPr lang="ru-RU" sz="1800" dirty="0">
              <a:solidFill>
                <a:srgbClr val="637052"/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59053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71346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Циклограмма ознакомления (ЕГЭ)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6866" y="1628800"/>
            <a:ext cx="6798736" cy="4464496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  <a:p>
            <a:r>
              <a:rPr lang="ru-RU" sz="2500" dirty="0"/>
              <a:t>под </a:t>
            </a:r>
            <a:r>
              <a:rPr lang="ru-RU" sz="3800" b="1" dirty="0">
                <a:solidFill>
                  <a:srgbClr val="005AAB"/>
                </a:solidFill>
              </a:rPr>
              <a:t>подпись</a:t>
            </a:r>
            <a:r>
              <a:rPr lang="ru-RU" sz="2500" dirty="0"/>
              <a:t> информируют </a:t>
            </a:r>
            <a:r>
              <a:rPr lang="ru-RU" sz="3800" b="1" dirty="0"/>
              <a:t>участников ГИА и их родителей </a:t>
            </a:r>
            <a:r>
              <a:rPr lang="ru-RU" sz="2500" b="1" dirty="0"/>
              <a:t>(законных представителей) </a:t>
            </a:r>
            <a:endParaRPr lang="ru-RU" sz="2500" b="1" dirty="0" smtClean="0"/>
          </a:p>
          <a:p>
            <a:r>
              <a:rPr lang="ru-RU" sz="2500" b="1" dirty="0" smtClean="0"/>
              <a:t>1) о </a:t>
            </a:r>
            <a:r>
              <a:rPr lang="ru-RU" sz="2500" b="1" dirty="0"/>
              <a:t>сроках и местах подачи заявлений на сдачу ГИА по учебным предметам - не позднее чем за два месяца до завершения срока подачи </a:t>
            </a:r>
            <a:r>
              <a:rPr lang="ru-RU" sz="2500" b="1" dirty="0" smtClean="0"/>
              <a:t>заявления (1 декабря);</a:t>
            </a:r>
            <a:endParaRPr lang="ru-RU" sz="2500" b="1" dirty="0"/>
          </a:p>
          <a:p>
            <a:r>
              <a:rPr lang="ru-RU" sz="2500" b="1" dirty="0" smtClean="0"/>
              <a:t>2</a:t>
            </a:r>
            <a:r>
              <a:rPr lang="ru-RU" sz="2500" b="1" dirty="0"/>
              <a:t>) о сроках и местах регистрации для участия в написании итогового сочинения (для участников ЕГЭ) - не позднее чем за два месяца до дня проведения итогового сочинения (изложения</a:t>
            </a:r>
            <a:r>
              <a:rPr lang="ru-RU" sz="2500" b="1" dirty="0" smtClean="0"/>
              <a:t>) (5 октября);</a:t>
            </a:r>
            <a:endParaRPr lang="ru-RU" sz="2500" b="1" dirty="0"/>
          </a:p>
          <a:p>
            <a:r>
              <a:rPr lang="ru-RU" sz="2500" b="1" dirty="0" smtClean="0"/>
              <a:t>3) о </a:t>
            </a:r>
            <a:r>
              <a:rPr lang="ru-RU" sz="2500" b="1" dirty="0"/>
              <a:t>сроках, местах и порядке подачи и рассмотрения </a:t>
            </a:r>
            <a:r>
              <a:rPr lang="ru-RU" sz="2500" b="1" dirty="0" smtClean="0"/>
              <a:t>апелляций о </a:t>
            </a:r>
            <a:r>
              <a:rPr lang="ru-RU" sz="2500" b="1" dirty="0"/>
              <a:t>нарушении </a:t>
            </a:r>
            <a:r>
              <a:rPr lang="ru-RU" sz="2500" b="1" dirty="0" smtClean="0"/>
              <a:t>Порядка ЕГЭ и </a:t>
            </a:r>
            <a:r>
              <a:rPr lang="ru-RU" sz="2500" b="1" dirty="0"/>
              <a:t>о несогласии с выставленными баллами - не позднее чем за месяц до начала </a:t>
            </a:r>
            <a:r>
              <a:rPr lang="ru-RU" sz="2500" b="1" dirty="0" smtClean="0"/>
              <a:t>экзаменов (25 апреля);</a:t>
            </a:r>
            <a:endParaRPr lang="ru-RU" sz="2500" b="1" dirty="0"/>
          </a:p>
          <a:p>
            <a:r>
              <a:rPr lang="ru-RU" sz="2500" b="1" dirty="0" smtClean="0"/>
              <a:t>4) о </a:t>
            </a:r>
            <a:r>
              <a:rPr lang="ru-RU" sz="2500" b="1" dirty="0"/>
              <a:t>сроках, местах и порядке информирования о </a:t>
            </a:r>
            <a:r>
              <a:rPr lang="ru-RU" sz="2500" b="1" dirty="0" smtClean="0"/>
              <a:t>результатах:</a:t>
            </a:r>
          </a:p>
          <a:p>
            <a:r>
              <a:rPr lang="ru-RU" sz="2500" b="1" dirty="0" smtClean="0"/>
              <a:t>                  итогового сочинения (изложения) - не </a:t>
            </a:r>
            <a:r>
              <a:rPr lang="ru-RU" sz="2500" b="1" dirty="0"/>
              <a:t>позднее чем за месяц до дня проведения итогового собеседования по русскому языку </a:t>
            </a:r>
            <a:r>
              <a:rPr lang="ru-RU" sz="2500" b="1" dirty="0" smtClean="0"/>
              <a:t>(4 ноября)</a:t>
            </a:r>
            <a:endParaRPr lang="ru-RU" sz="2500" b="1" dirty="0"/>
          </a:p>
          <a:p>
            <a:r>
              <a:rPr lang="ru-RU" sz="2500" b="1" dirty="0" smtClean="0"/>
              <a:t>                  ГИА </a:t>
            </a:r>
            <a:r>
              <a:rPr lang="ru-RU" sz="2500" b="1" dirty="0"/>
              <a:t>- не позднее чем за месяц </a:t>
            </a:r>
            <a:r>
              <a:rPr lang="ru-RU" sz="2500" b="1" dirty="0" smtClean="0"/>
              <a:t>до </a:t>
            </a:r>
            <a:r>
              <a:rPr lang="ru-RU" sz="2500" b="1" dirty="0"/>
              <a:t>начала </a:t>
            </a:r>
            <a:r>
              <a:rPr lang="ru-RU" sz="2500" b="1" dirty="0" smtClean="0"/>
              <a:t>ГИА (25 апреля)</a:t>
            </a:r>
            <a:endParaRPr lang="ru-RU" sz="2500" b="1" dirty="0"/>
          </a:p>
          <a:p>
            <a:r>
              <a:rPr lang="ru-RU" sz="2500" b="1" dirty="0" smtClean="0"/>
              <a:t>5) о порядке </a:t>
            </a:r>
            <a:r>
              <a:rPr lang="ru-RU" sz="2500" b="1" dirty="0"/>
              <a:t>проведения ГИА, в том числе об основаниях для удаления из ППЭ, </a:t>
            </a:r>
            <a:r>
              <a:rPr lang="ru-RU" sz="2500" b="1" dirty="0" smtClean="0"/>
              <a:t> о </a:t>
            </a:r>
            <a:r>
              <a:rPr lang="ru-RU" sz="2500" b="1" dirty="0"/>
              <a:t>ведении в ППЭ и аудиториях </a:t>
            </a:r>
            <a:r>
              <a:rPr lang="ru-RU" sz="2500" b="1" dirty="0" smtClean="0"/>
              <a:t>видеозаписи - не </a:t>
            </a:r>
            <a:r>
              <a:rPr lang="ru-RU" sz="2500" b="1" dirty="0"/>
              <a:t>позднее чем за месяц до начала ГИА (25 апреля</a:t>
            </a:r>
            <a:r>
              <a:rPr lang="ru-RU" sz="2500" b="1" dirty="0" smtClean="0"/>
              <a:t>)</a:t>
            </a:r>
          </a:p>
          <a:p>
            <a:r>
              <a:rPr lang="ru-RU" sz="2500" b="1" dirty="0" smtClean="0"/>
              <a:t>6) о </a:t>
            </a:r>
            <a:r>
              <a:rPr lang="ru-RU" sz="2500" b="1" dirty="0"/>
              <a:t>времени и месте ознакомления с результатами ГИА </a:t>
            </a:r>
            <a:r>
              <a:rPr lang="ru-RU" sz="2500" b="1" dirty="0" smtClean="0"/>
              <a:t>- не </a:t>
            </a:r>
            <a:r>
              <a:rPr lang="ru-RU" sz="2500" b="1" dirty="0"/>
              <a:t>позднее чем за месяц до начала ГИА (25 апреля</a:t>
            </a:r>
            <a:r>
              <a:rPr lang="ru-RU" sz="2500" b="1" dirty="0" smtClean="0"/>
              <a:t>)</a:t>
            </a:r>
          </a:p>
          <a:p>
            <a:r>
              <a:rPr lang="ru-RU" sz="2500" b="1" dirty="0" smtClean="0"/>
              <a:t>7) о </a:t>
            </a:r>
            <a:r>
              <a:rPr lang="ru-RU" sz="2500" b="1" dirty="0"/>
              <a:t>результатах ГИА, полученных участниками </a:t>
            </a:r>
            <a:r>
              <a:rPr lang="ru-RU" sz="2500" b="1" dirty="0" smtClean="0"/>
              <a:t>ГИА – не позднее чем на следующий день после утверждения результатов ГИА</a:t>
            </a:r>
            <a:endParaRPr lang="ru-RU" sz="2500" b="1" dirty="0"/>
          </a:p>
        </p:txBody>
      </p:sp>
    </p:spTree>
    <p:extLst>
      <p:ext uri="{BB962C8B-B14F-4D97-AF65-F5344CB8AC3E}">
        <p14:creationId xmlns:p14="http://schemas.microsoft.com/office/powerpoint/2010/main" val="2256592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764705"/>
            <a:ext cx="6798734" cy="64807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Объективность оценивания результатов образования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Пользователь\Desktop\book-15584_64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40832"/>
            <a:ext cx="6978187" cy="464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708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4"/>
          <p:cNvSpPr txBox="1">
            <a:spLocks/>
          </p:cNvSpPr>
          <p:nvPr/>
        </p:nvSpPr>
        <p:spPr bwMode="auto">
          <a:xfrm>
            <a:off x="1871700" y="701698"/>
            <a:ext cx="5724636" cy="702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marL="64294" indent="-7144" algn="ctr">
              <a:defRPr/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оценивания обучающихся при проведении промежуточной аттестации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493658" y="1808820"/>
            <a:ext cx="6264696" cy="4084791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98835" algn="just">
              <a:buClr>
                <a:srgbClr val="E48312"/>
              </a:buClr>
              <a:buFont typeface="Arial" panose="020B0604020202020204" pitchFamily="34" charset="0"/>
              <a:buChar char="•"/>
              <a:defRPr/>
            </a:pPr>
            <a:endParaRPr lang="ru-RU" sz="1500" dirty="0">
              <a:solidFill>
                <a:srgbClr val="000000">
                  <a:lumMod val="75000"/>
                  <a:lumOff val="25000"/>
                </a:srgbClr>
              </a:solidFill>
              <a:latin typeface="Calibri"/>
            </a:endParaRPr>
          </a:p>
          <a:p>
            <a:pPr marL="0" indent="198835" algn="just">
              <a:buClr>
                <a:srgbClr val="E48312"/>
              </a:buClr>
              <a:buFont typeface="Arial" panose="020B0604020202020204" pitchFamily="34" charset="0"/>
              <a:buChar char="•"/>
              <a:defRPr/>
            </a:pPr>
            <a:endParaRPr lang="ru-RU" sz="1500" dirty="0">
              <a:solidFill>
                <a:srgbClr val="000000">
                  <a:lumMod val="75000"/>
                  <a:lumOff val="25000"/>
                </a:srgbClr>
              </a:solidFill>
              <a:latin typeface="Calibri"/>
            </a:endParaRPr>
          </a:p>
          <a:p>
            <a:pPr>
              <a:buClr>
                <a:srgbClr val="E48312"/>
              </a:buClr>
              <a:buFont typeface="Arial" panose="020B0604020202020204" pitchFamily="34" charset="0"/>
              <a:buChar char="•"/>
              <a:defRPr/>
            </a:pPr>
            <a:endParaRPr lang="en-US" sz="1500" dirty="0">
              <a:solidFill>
                <a:srgbClr val="000000">
                  <a:lumMod val="75000"/>
                  <a:lumOff val="25000"/>
                </a:srgbClr>
              </a:solidFill>
              <a:latin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2051338"/>
            <a:ext cx="7416824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 </a:t>
            </a:r>
            <a:r>
              <a:rPr lang="ru-RU" sz="1500" dirty="0"/>
              <a:t/>
            </a:r>
            <a:br>
              <a:rPr lang="ru-RU" sz="1500" dirty="0"/>
            </a:br>
            <a:endParaRPr lang="ru-RU" sz="15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894581"/>
              </p:ext>
            </p:extLst>
          </p:nvPr>
        </p:nvGraphicFramePr>
        <p:xfrm>
          <a:off x="1115617" y="1403772"/>
          <a:ext cx="6859982" cy="4419928"/>
        </p:xfrm>
        <a:graphic>
          <a:graphicData uri="http://schemas.openxmlformats.org/drawingml/2006/table">
            <a:tbl>
              <a:tblPr/>
              <a:tblGrid>
                <a:gridCol w="5181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40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91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24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24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32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32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634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8451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Муниципалитет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выпускников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медалистов 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медалистов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т.ч. в статусных ОО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 имеют достижений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Доля не имеющих достижений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 преодолели порог предмета по выбору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172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г.о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Нальчик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1405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209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14,9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132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24,4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172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г.о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Баксан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312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18,3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14,0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172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г.о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Прохладный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285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8,8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16,0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172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Баксанский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384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11,7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11,1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172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Зольский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143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15,4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9,1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172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Лескенский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13,5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172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Майский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166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12,0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172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Прохладненский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151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5,3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37,5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172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Терский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304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11,5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8172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Урванский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339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11,2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2,6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8172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Чегемский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294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10,2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8172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Черекский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140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13,6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8172"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Эльбрусский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176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19,9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8,6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817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КШИ №1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9,1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817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Солнечный город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36,2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817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 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4409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574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13,0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221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13,9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8031" marR="8031" marT="80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277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Нормативные акты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6865" y="1916832"/>
            <a:ext cx="6798736" cy="4176463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Порядок </a:t>
            </a:r>
            <a:r>
              <a:rPr lang="ru-RU" b="1" dirty="0"/>
              <a:t>проведения государственной итоговой аттестации по образовательным программам основного общего образования, утвержденного приказом Министерства просвещения Российской Федерации и Федеральной службы по надзору в сфере образования и науки от 7 ноября 2018 г. № </a:t>
            </a:r>
            <a:r>
              <a:rPr lang="ru-RU" b="1" dirty="0" smtClean="0"/>
              <a:t>189/1513 (далее-Порядок ОГЭ);</a:t>
            </a:r>
          </a:p>
          <a:p>
            <a:r>
              <a:rPr lang="ru-RU" b="1" dirty="0" smtClean="0"/>
              <a:t>Порядок </a:t>
            </a:r>
            <a:r>
              <a:rPr lang="ru-RU" b="1" dirty="0"/>
              <a:t>проведения государственной итоговой аттестации по образовательным программам среднего общего образования, утвержденного приказом Министерства просвещения Российской Федерации и Федеральной службы по надзору в сфере образования и науки от 7 ноября 2018 г. № </a:t>
            </a:r>
            <a:r>
              <a:rPr lang="ru-RU" b="1" dirty="0" smtClean="0"/>
              <a:t>190/1512 (далее-Порядок ЕГЭ)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05671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5AAB"/>
                </a:solidFill>
              </a:rPr>
              <a:t>Федеральный государственный надзор в сфере образования</a:t>
            </a:r>
            <a:endParaRPr lang="ru-RU" b="1" dirty="0">
              <a:solidFill>
                <a:srgbClr val="005AAB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Соблюдение прав обучающихся и их родителей (законных представителей) на ознакомление с нормами, регламентирующими проведение государственной итоговой аттестации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4115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Типичные нарушения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6865" y="2348880"/>
            <a:ext cx="6798736" cy="3586253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1. </a:t>
            </a:r>
            <a:r>
              <a:rPr lang="ru-RU" b="1" dirty="0" smtClean="0"/>
              <a:t>Отсутствие регистрации заявлений на участие в итоговом сочинении (изложении) или итогового собеседования по русскому языку и на участие в ГИА</a:t>
            </a:r>
          </a:p>
          <a:p>
            <a:r>
              <a:rPr lang="ru-RU" b="1" dirty="0" smtClean="0"/>
              <a:t>2</a:t>
            </a:r>
            <a:r>
              <a:rPr lang="ru-RU" b="1" dirty="0"/>
              <a:t>. Нарушение сроков размещения информации </a:t>
            </a:r>
            <a:r>
              <a:rPr lang="ru-RU" b="1" dirty="0" smtClean="0"/>
              <a:t>о ГИА на </a:t>
            </a:r>
            <a:r>
              <a:rPr lang="ru-RU" b="1" dirty="0"/>
              <a:t>сайте ОО и несоответствие содержания информации установленным требованиям </a:t>
            </a:r>
            <a:endParaRPr lang="ru-RU" b="1" dirty="0" smtClean="0"/>
          </a:p>
          <a:p>
            <a:r>
              <a:rPr lang="ru-RU" b="1" dirty="0" smtClean="0"/>
              <a:t>3</a:t>
            </a:r>
            <a:r>
              <a:rPr lang="ru-RU" b="1" dirty="0"/>
              <a:t>. Нарушение сроков </a:t>
            </a:r>
            <a:r>
              <a:rPr lang="ru-RU" b="1" dirty="0" smtClean="0"/>
              <a:t>(отсутствие) информирования </a:t>
            </a:r>
            <a:r>
              <a:rPr lang="ru-RU" b="1" dirty="0"/>
              <a:t>под роспись </a:t>
            </a:r>
            <a:r>
              <a:rPr lang="ru-RU" b="1" dirty="0" smtClean="0"/>
              <a:t>участников ГИА и родителей (законных представителей) несовершеннолетних участников ГИА о </a:t>
            </a:r>
            <a:r>
              <a:rPr lang="ru-RU" b="1" dirty="0"/>
              <a:t>Порядке </a:t>
            </a:r>
            <a:r>
              <a:rPr lang="ru-RU" b="1" dirty="0" smtClean="0"/>
              <a:t>ГИА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74276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713463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Нарушение сроков размещения информации на сайте ОО и несоответствие содержания информации установленным требованиям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6866" y="1916832"/>
            <a:ext cx="6798736" cy="4176464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>
                <a:solidFill>
                  <a:srgbClr val="005AAB"/>
                </a:solidFill>
              </a:rPr>
              <a:t>П.24 Порядка ОГЭ</a:t>
            </a:r>
          </a:p>
          <a:p>
            <a:r>
              <a:rPr lang="ru-RU" dirty="0"/>
              <a:t>24. В целях информирования граждан о порядке проведения итогового собеседования по русскому языку, ГИА в средствах массовой информации, в которых осуществляется официальное опубликование нормативных правовых актов органов государственной власти субъектов Российской Федерации, на официальных сайтах ОИВ, учредителей, загранучреждений, организаций, осуществляющих образовательную деятельность, и (или) на специализированных сайтах публикуется следующая информация:</a:t>
            </a:r>
          </a:p>
          <a:p>
            <a:r>
              <a:rPr lang="ru-RU" dirty="0"/>
              <a:t>о сроках проведения итогового собеседования по русскому языку, ГИА - не позднее чем за месяц до завершения срока подачи заявления;</a:t>
            </a:r>
          </a:p>
          <a:p>
            <a:r>
              <a:rPr lang="ru-RU" dirty="0"/>
              <a:t>о сроках и местах подачи заявлений на сдачу ГИА по учебным предметам - не позднее чем за два месяца до завершения срока подачи заявления;</a:t>
            </a:r>
          </a:p>
          <a:p>
            <a:r>
              <a:rPr lang="ru-RU" dirty="0"/>
              <a:t>о сроках, местах и порядке подачи и рассмотрения апелляций - не позднее чем за месяц до начала экзаменов;</a:t>
            </a:r>
          </a:p>
          <a:p>
            <a:r>
              <a:rPr lang="ru-RU" dirty="0"/>
              <a:t>о сроках, местах и порядке информирования о результатах итогового собеседования по русскому языку, ГИА - не позднее чем за месяц до дня проведения итогового собеседования по русскому языку, начала ГИА.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4977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713463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Нарушение сроков размещения информации на сайте ОО и несоответствие содержания информации установленным требованиям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6866" y="1628800"/>
            <a:ext cx="6798736" cy="4464496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>
                <a:solidFill>
                  <a:srgbClr val="005AAB"/>
                </a:solidFill>
              </a:rPr>
              <a:t>П.33 Порядка ЕГЭ</a:t>
            </a:r>
          </a:p>
          <a:p>
            <a:r>
              <a:rPr lang="ru-RU" dirty="0"/>
              <a:t>33. В целях информирования граждан о порядке проведения итогового сочинения (изложения), ГИА в средствах массовой информации, в которых осуществляется официальное опубликование нормативных правовых актов органов государственной власти субъектов Российской Федерации, на официальных сайтах ОИВ, учредителей, загранучреждений, образовательных организаций и (или) специализированных сайтах публикуется следующая информация:</a:t>
            </a:r>
          </a:p>
          <a:p>
            <a:r>
              <a:rPr lang="ru-RU" dirty="0"/>
              <a:t>о сроках и местах регистрации для участия в написании итогового сочинения (для участников ЕГЭ) - не позднее чем за два месяца до дня проведения итогового сочинения (изложения);</a:t>
            </a:r>
          </a:p>
          <a:p>
            <a:r>
              <a:rPr lang="ru-RU" dirty="0"/>
              <a:t>о сроках и местах подачи заявлений на сдачу ГИА, местах регистрации на сдачу ЕГЭ (для участников ЕГЭ) - не позднее чем за два месяца до завершения срока подачи заявления;</a:t>
            </a:r>
          </a:p>
          <a:p>
            <a:r>
              <a:rPr lang="ru-RU" dirty="0"/>
              <a:t>о сроках проведения итогового сочинения (изложения), экзаменов - не позднее чем за месяц до завершения срока подачи заявления;</a:t>
            </a:r>
          </a:p>
          <a:p>
            <a:r>
              <a:rPr lang="ru-RU" dirty="0"/>
              <a:t>о сроках, местах и порядке подачи и рассмотрения апелляций - не позднее чем за месяц до начала экзаменов;</a:t>
            </a:r>
          </a:p>
          <a:p>
            <a:r>
              <a:rPr lang="ru-RU" dirty="0"/>
              <a:t>о сроках, местах и порядке информирования о результатах итогового сочинения (изложения), экзаменов - не позднее чем за месяц до дня проведения итогового сочинения (изложения), начала ГИА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423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713463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Нарушение сроков информирования под роспись о Порядке ОГЭ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6866" y="1628800"/>
            <a:ext cx="6798736" cy="4464496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rgbClr val="005AAB"/>
                </a:solidFill>
              </a:rPr>
              <a:t>П.34 Порядка ОГЭ</a:t>
            </a:r>
          </a:p>
          <a:p>
            <a:r>
              <a:rPr lang="ru-RU" dirty="0"/>
              <a:t>34. В целях содействия проведению ГИА образовательные организации:</a:t>
            </a:r>
          </a:p>
          <a:p>
            <a:r>
              <a:rPr lang="ru-RU" dirty="0"/>
              <a:t>под подпись информируют </a:t>
            </a:r>
            <a:r>
              <a:rPr lang="ru-RU" b="1" dirty="0"/>
              <a:t>участников ГИА и их родителей (законных представителей) </a:t>
            </a:r>
            <a:endParaRPr lang="ru-RU" b="1" dirty="0" smtClean="0"/>
          </a:p>
          <a:p>
            <a:r>
              <a:rPr lang="ru-RU" dirty="0" smtClean="0"/>
              <a:t>о </a:t>
            </a:r>
            <a:r>
              <a:rPr lang="ru-RU" dirty="0"/>
              <a:t>сроках, местах и порядке проведения ГИА, в том числе об основаниях для удаления из ППЭ, </a:t>
            </a:r>
            <a:endParaRPr lang="ru-RU" dirty="0" smtClean="0"/>
          </a:p>
          <a:p>
            <a:r>
              <a:rPr lang="ru-RU" dirty="0" smtClean="0"/>
              <a:t>о </a:t>
            </a:r>
            <a:r>
              <a:rPr lang="ru-RU" dirty="0"/>
              <a:t>ведении в ППЭ и аудиториях </a:t>
            </a:r>
            <a:r>
              <a:rPr lang="ru-RU" dirty="0" smtClean="0"/>
              <a:t>видеозаписи,</a:t>
            </a:r>
          </a:p>
          <a:p>
            <a:r>
              <a:rPr lang="ru-RU" dirty="0" smtClean="0"/>
              <a:t> </a:t>
            </a:r>
            <a:r>
              <a:rPr lang="ru-RU" dirty="0"/>
              <a:t>о порядке подачи апелляций о нарушении настоящего Порядка и о несогласии с выставленными баллами, </a:t>
            </a:r>
            <a:endParaRPr lang="ru-RU" dirty="0" smtClean="0"/>
          </a:p>
          <a:p>
            <a:r>
              <a:rPr lang="ru-RU" dirty="0" smtClean="0"/>
              <a:t>о </a:t>
            </a:r>
            <a:r>
              <a:rPr lang="ru-RU" dirty="0"/>
              <a:t>времени и месте ознакомления с результатами ГИА</a:t>
            </a:r>
            <a:r>
              <a:rPr lang="ru-RU" dirty="0" smtClean="0"/>
              <a:t>,</a:t>
            </a:r>
          </a:p>
          <a:p>
            <a:r>
              <a:rPr lang="ru-RU" dirty="0" smtClean="0"/>
              <a:t>о </a:t>
            </a:r>
            <a:r>
              <a:rPr lang="ru-RU" dirty="0"/>
              <a:t>результатах ГИА, полученных участниками </a:t>
            </a:r>
            <a:r>
              <a:rPr lang="ru-RU" dirty="0" smtClean="0"/>
              <a:t>ГИА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2615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71346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Циклограмма ознакомления (ОГЭ)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6866" y="1628800"/>
            <a:ext cx="6798736" cy="4464496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  <a:p>
            <a:r>
              <a:rPr lang="ru-RU" sz="2500" dirty="0"/>
              <a:t>под </a:t>
            </a:r>
            <a:r>
              <a:rPr lang="ru-RU" sz="3800" b="1" dirty="0">
                <a:solidFill>
                  <a:srgbClr val="005AAB"/>
                </a:solidFill>
              </a:rPr>
              <a:t>подпись</a:t>
            </a:r>
            <a:r>
              <a:rPr lang="ru-RU" sz="2500" dirty="0"/>
              <a:t> информируют </a:t>
            </a:r>
            <a:r>
              <a:rPr lang="ru-RU" sz="3800" b="1" dirty="0"/>
              <a:t>участников ГИА и их родителей </a:t>
            </a:r>
            <a:r>
              <a:rPr lang="ru-RU" sz="2500" b="1" dirty="0"/>
              <a:t>(законных представителей) </a:t>
            </a:r>
            <a:endParaRPr lang="ru-RU" sz="2500" b="1" dirty="0" smtClean="0"/>
          </a:p>
          <a:p>
            <a:r>
              <a:rPr lang="ru-RU" sz="2500" b="1" dirty="0" smtClean="0"/>
              <a:t>1) о </a:t>
            </a:r>
            <a:r>
              <a:rPr lang="ru-RU" sz="2500" b="1" dirty="0"/>
              <a:t>сроках и местах подачи заявлений на сдачу ГИА по учебным предметам - не позднее чем за два месяца до завершения срока подачи </a:t>
            </a:r>
            <a:r>
              <a:rPr lang="ru-RU" sz="2500" b="1" dirty="0" smtClean="0"/>
              <a:t>заявления (1 января);</a:t>
            </a:r>
            <a:endParaRPr lang="ru-RU" sz="2500" b="1" dirty="0"/>
          </a:p>
          <a:p>
            <a:r>
              <a:rPr lang="ru-RU" sz="2500" b="1" dirty="0" smtClean="0"/>
              <a:t>2) о </a:t>
            </a:r>
            <a:r>
              <a:rPr lang="ru-RU" sz="2500" b="1" dirty="0"/>
              <a:t>сроках проведения итогового собеседования по русскому </a:t>
            </a:r>
            <a:r>
              <a:rPr lang="ru-RU" sz="2500" b="1" dirty="0" smtClean="0"/>
              <a:t>языку- </a:t>
            </a:r>
            <a:r>
              <a:rPr lang="ru-RU" sz="2500" b="1" dirty="0"/>
              <a:t>не позднее чем за месяц до завершения срока подачи </a:t>
            </a:r>
            <a:r>
              <a:rPr lang="ru-RU" sz="2500" b="1" dirty="0" smtClean="0"/>
              <a:t>заявления (29 декабря);</a:t>
            </a:r>
            <a:endParaRPr lang="ru-RU" sz="2500" b="1" dirty="0"/>
          </a:p>
          <a:p>
            <a:r>
              <a:rPr lang="ru-RU" sz="2500" b="1" dirty="0" smtClean="0"/>
              <a:t>3) о </a:t>
            </a:r>
            <a:r>
              <a:rPr lang="ru-RU" sz="2500" b="1" dirty="0"/>
              <a:t>сроках, местах и порядке подачи и рассмотрения </a:t>
            </a:r>
            <a:r>
              <a:rPr lang="ru-RU" sz="2500" b="1" dirty="0" smtClean="0"/>
              <a:t>апелляций о </a:t>
            </a:r>
            <a:r>
              <a:rPr lang="ru-RU" sz="2500" b="1" dirty="0"/>
              <a:t>нарушении </a:t>
            </a:r>
            <a:r>
              <a:rPr lang="ru-RU" sz="2500" b="1" dirty="0" smtClean="0"/>
              <a:t>Порядка ОГЭ и </a:t>
            </a:r>
            <a:r>
              <a:rPr lang="ru-RU" sz="2500" b="1" dirty="0"/>
              <a:t>о несогласии с выставленными баллами - не позднее чем за месяц до начала </a:t>
            </a:r>
            <a:r>
              <a:rPr lang="ru-RU" sz="2500" b="1" dirty="0" smtClean="0"/>
              <a:t>экзаменов (25 апреля);</a:t>
            </a:r>
            <a:endParaRPr lang="ru-RU" sz="2500" b="1" dirty="0"/>
          </a:p>
          <a:p>
            <a:r>
              <a:rPr lang="ru-RU" sz="2500" b="1" dirty="0" smtClean="0"/>
              <a:t>4) о </a:t>
            </a:r>
            <a:r>
              <a:rPr lang="ru-RU" sz="2500" b="1" dirty="0"/>
              <a:t>сроках, местах и порядке информирования о </a:t>
            </a:r>
            <a:r>
              <a:rPr lang="ru-RU" sz="2500" b="1" dirty="0" smtClean="0"/>
              <a:t>результатах:</a:t>
            </a:r>
          </a:p>
          <a:p>
            <a:r>
              <a:rPr lang="ru-RU" sz="2500" b="1" dirty="0" smtClean="0"/>
              <a:t>                итогового </a:t>
            </a:r>
            <a:r>
              <a:rPr lang="ru-RU" sz="2500" b="1" dirty="0"/>
              <a:t>собеседования по русскому языку не позднее чем за месяц до дня проведения итогового собеседования по русскому языку (</a:t>
            </a:r>
            <a:r>
              <a:rPr lang="ru-RU" sz="2500" b="1" dirty="0" smtClean="0"/>
              <a:t>12 января)</a:t>
            </a:r>
            <a:endParaRPr lang="ru-RU" sz="2500" b="1" dirty="0"/>
          </a:p>
          <a:p>
            <a:r>
              <a:rPr lang="ru-RU" sz="2500" b="1" dirty="0" smtClean="0"/>
              <a:t>                </a:t>
            </a:r>
            <a:r>
              <a:rPr lang="ru-RU" sz="2500" b="1" dirty="0"/>
              <a:t>ГИА - не позднее чем за месяц </a:t>
            </a:r>
            <a:r>
              <a:rPr lang="ru-RU" sz="2500" b="1" dirty="0" smtClean="0"/>
              <a:t>до </a:t>
            </a:r>
            <a:r>
              <a:rPr lang="ru-RU" sz="2500" b="1" dirty="0"/>
              <a:t>начала </a:t>
            </a:r>
            <a:r>
              <a:rPr lang="ru-RU" sz="2500" b="1" dirty="0" smtClean="0"/>
              <a:t>ГИА (25 апреля)</a:t>
            </a:r>
            <a:endParaRPr lang="ru-RU" sz="2500" b="1" dirty="0"/>
          </a:p>
          <a:p>
            <a:r>
              <a:rPr lang="ru-RU" sz="2500" b="1" dirty="0" smtClean="0"/>
              <a:t>5) о порядке </a:t>
            </a:r>
            <a:r>
              <a:rPr lang="ru-RU" sz="2500" b="1" dirty="0"/>
              <a:t>проведения ГИА, в том числе об основаниях для удаления из ППЭ, </a:t>
            </a:r>
            <a:r>
              <a:rPr lang="ru-RU" sz="2500" b="1" dirty="0" smtClean="0"/>
              <a:t> о </a:t>
            </a:r>
            <a:r>
              <a:rPr lang="ru-RU" sz="2500" b="1" dirty="0"/>
              <a:t>ведении в ППЭ и аудиториях </a:t>
            </a:r>
            <a:r>
              <a:rPr lang="ru-RU" sz="2500" b="1" dirty="0" smtClean="0"/>
              <a:t>видеозаписи - не </a:t>
            </a:r>
            <a:r>
              <a:rPr lang="ru-RU" sz="2500" b="1" dirty="0"/>
              <a:t>позднее чем за месяц до начала ГИА (25 апреля</a:t>
            </a:r>
            <a:r>
              <a:rPr lang="ru-RU" sz="2500" b="1" dirty="0" smtClean="0"/>
              <a:t>)</a:t>
            </a:r>
          </a:p>
          <a:p>
            <a:r>
              <a:rPr lang="ru-RU" sz="2500" b="1" dirty="0" smtClean="0"/>
              <a:t>6) о </a:t>
            </a:r>
            <a:r>
              <a:rPr lang="ru-RU" sz="2500" b="1" dirty="0"/>
              <a:t>времени и месте ознакомления с результатами ГИА </a:t>
            </a:r>
            <a:r>
              <a:rPr lang="ru-RU" sz="2500" b="1" dirty="0" smtClean="0"/>
              <a:t>- не </a:t>
            </a:r>
            <a:r>
              <a:rPr lang="ru-RU" sz="2500" b="1" dirty="0"/>
              <a:t>позднее чем за месяц до начала ГИА (25 апреля</a:t>
            </a:r>
            <a:r>
              <a:rPr lang="ru-RU" sz="2500" b="1" dirty="0" smtClean="0"/>
              <a:t>)</a:t>
            </a:r>
          </a:p>
          <a:p>
            <a:r>
              <a:rPr lang="ru-RU" sz="2500" b="1" dirty="0" smtClean="0"/>
              <a:t>7) о </a:t>
            </a:r>
            <a:r>
              <a:rPr lang="ru-RU" sz="2500" b="1" dirty="0"/>
              <a:t>результатах ГИА, полученных участниками </a:t>
            </a:r>
            <a:r>
              <a:rPr lang="ru-RU" sz="2500" b="1" dirty="0" smtClean="0"/>
              <a:t>ГИА, – не позднее чем на следующий день после утверждения результатов ГИА</a:t>
            </a:r>
            <a:endParaRPr lang="ru-RU" sz="2500" b="1" dirty="0"/>
          </a:p>
        </p:txBody>
      </p:sp>
    </p:spTree>
    <p:extLst>
      <p:ext uri="{BB962C8B-B14F-4D97-AF65-F5344CB8AC3E}">
        <p14:creationId xmlns:p14="http://schemas.microsoft.com/office/powerpoint/2010/main" val="3419696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713463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Нарушение сроков информирования под роспись о Порядке ЕГЭ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6866" y="1628800"/>
            <a:ext cx="6798736" cy="4464496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005AAB"/>
                </a:solidFill>
              </a:rPr>
              <a:t>П.42 Порядка ЕГЭ</a:t>
            </a:r>
          </a:p>
          <a:p>
            <a:r>
              <a:rPr lang="ru-RU" dirty="0" smtClean="0"/>
              <a:t>42. </a:t>
            </a:r>
            <a:r>
              <a:rPr lang="ru-RU" dirty="0"/>
              <a:t>В целях содействия проведению ГИА образовательные организации:</a:t>
            </a:r>
          </a:p>
          <a:p>
            <a:r>
              <a:rPr lang="ru-RU" dirty="0"/>
              <a:t>под подпись информируют </a:t>
            </a:r>
            <a:r>
              <a:rPr lang="ru-RU" sz="2600" b="1" dirty="0"/>
              <a:t>участников ГИА и их родителей</a:t>
            </a:r>
            <a:r>
              <a:rPr lang="ru-RU" dirty="0"/>
              <a:t> (законных представителей) о сроках, местах и порядке подачи заявлений на прохождение ГИА, в том числе в форме ЕГЭ, о местах и сроках проведения экзаменов, о порядке проведения экзаменов, в том числе об основаниях для удаления с экзамена, изменения или аннулирования результатов экзаменов, о ведении во время экзамена в ППЭ и аудиториях видеозаписи, о порядке подачи и рассмотрения апелляций, о времени и месте ознакомления с результатами экзаменов, а также о результатах экзаменов</a:t>
            </a:r>
          </a:p>
        </p:txBody>
      </p:sp>
    </p:spTree>
    <p:extLst>
      <p:ext uri="{BB962C8B-B14F-4D97-AF65-F5344CB8AC3E}">
        <p14:creationId xmlns:p14="http://schemas.microsoft.com/office/powerpoint/2010/main" val="11712265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8990</TotalTime>
  <Words>1450</Words>
  <Application>Microsoft Office PowerPoint</Application>
  <PresentationFormat>Экран (4:3)</PresentationFormat>
  <Paragraphs>221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Garamond</vt:lpstr>
      <vt:lpstr>Calibri Light</vt:lpstr>
      <vt:lpstr>Arial</vt:lpstr>
      <vt:lpstr>Calibri</vt:lpstr>
      <vt:lpstr>Times New Roman</vt:lpstr>
      <vt:lpstr>Натуральные материалы</vt:lpstr>
      <vt:lpstr>Презентация PowerPoint</vt:lpstr>
      <vt:lpstr>Нормативные акты</vt:lpstr>
      <vt:lpstr>Федеральный государственный надзор в сфере образования</vt:lpstr>
      <vt:lpstr>Типичные нарушения</vt:lpstr>
      <vt:lpstr>Нарушение сроков размещения информации на сайте ОО и несоответствие содержания информации установленным требованиям </vt:lpstr>
      <vt:lpstr>Нарушение сроков размещения информации на сайте ОО и несоответствие содержания информации установленным требованиям </vt:lpstr>
      <vt:lpstr>Нарушение сроков информирования под роспись о Порядке ОГЭ</vt:lpstr>
      <vt:lpstr>Циклограмма ознакомления (ОГЭ)</vt:lpstr>
      <vt:lpstr>Нарушение сроков информирования под роспись о Порядке ЕГЭ</vt:lpstr>
      <vt:lpstr>Циклограмма ознакомления (ЕГЭ)</vt:lpstr>
      <vt:lpstr>Объективность оценивания результатов образования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Новеллы Федерального закона «Об образовании в Российской Федерации»</dc:title>
  <dc:creator>дом</dc:creator>
  <cp:lastModifiedBy>Елена Валентиновна</cp:lastModifiedBy>
  <cp:revision>672</cp:revision>
  <cp:lastPrinted>2013-09-25T08:39:13Z</cp:lastPrinted>
  <dcterms:modified xsi:type="dcterms:W3CDTF">2019-11-07T12:27:58Z</dcterms:modified>
</cp:coreProperties>
</file>